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8" autoAdjust="0"/>
    <p:restoredTop sz="68437" autoAdjust="0"/>
  </p:normalViewPr>
  <p:slideViewPr>
    <p:cSldViewPr>
      <p:cViewPr>
        <p:scale>
          <a:sx n="150" d="100"/>
          <a:sy n="150" d="100"/>
        </p:scale>
        <p:origin x="784" y="4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171F6-E347-4840-A4A7-5B9B51675C7E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CFC5E-BD7B-4502-91FB-D38A166504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450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Рисунок:</a:t>
            </a:r>
            <a:r>
              <a:rPr lang="ru-RU" baseline="0" dirty="0" smtClean="0"/>
              <a:t> Сравнение </a:t>
            </a:r>
            <a:r>
              <a:rPr lang="en-US" baseline="0" dirty="0" smtClean="0"/>
              <a:t>STR </a:t>
            </a:r>
            <a:r>
              <a:rPr lang="ru-RU" baseline="0" dirty="0" smtClean="0"/>
              <a:t>и </a:t>
            </a:r>
            <a:r>
              <a:rPr lang="en-US" baseline="0" dirty="0" smtClean="0"/>
              <a:t>QR-PCR </a:t>
            </a:r>
            <a:r>
              <a:rPr lang="ru-RU" baseline="0" dirty="0" smtClean="0"/>
              <a:t>методов определения уровня донорского </a:t>
            </a:r>
            <a:r>
              <a:rPr lang="ru-RU" baseline="0" dirty="0" err="1" smtClean="0"/>
              <a:t>химеризма</a:t>
            </a:r>
            <a:r>
              <a:rPr lang="ru-RU" baseline="0" dirty="0" smtClean="0"/>
              <a:t>. </a:t>
            </a:r>
          </a:p>
          <a:p>
            <a:r>
              <a:rPr lang="ru-RU" baseline="0" dirty="0" smtClean="0"/>
              <a:t>ДНК донора и реципиента смешивались в соотношениях 50%, 10%, 5%, 1%, 0,5%, 0,1%, 0,05%, 0,01%. Уровень донорского </a:t>
            </a:r>
            <a:r>
              <a:rPr lang="ru-RU" baseline="0" dirty="0" err="1" smtClean="0"/>
              <a:t>химеризма</a:t>
            </a:r>
            <a:r>
              <a:rPr lang="ru-RU" baseline="0" dirty="0" smtClean="0"/>
              <a:t> оценивался в данных пробах методами фрагментного анализа </a:t>
            </a:r>
            <a:r>
              <a:rPr lang="ru-RU" baseline="0" dirty="0" err="1" smtClean="0"/>
              <a:t>амплифицированных</a:t>
            </a:r>
            <a:r>
              <a:rPr lang="ru-RU" baseline="0" dirty="0" smtClean="0"/>
              <a:t> </a:t>
            </a:r>
            <a:r>
              <a:rPr lang="en-US" baseline="0" dirty="0" smtClean="0"/>
              <a:t>STR-</a:t>
            </a:r>
            <a:r>
              <a:rPr lang="ru-RU" baseline="0" dirty="0" smtClean="0"/>
              <a:t>повторов и количественной ПЦР в режиме реального времени. На панелях А, В, Д и Ж показаны результаты четырех ДНК-</a:t>
            </a:r>
            <a:r>
              <a:rPr lang="ru-RU" baseline="0" dirty="0" err="1" smtClean="0"/>
              <a:t>резведений</a:t>
            </a:r>
            <a:r>
              <a:rPr lang="ru-RU" baseline="0" dirty="0" smtClean="0"/>
              <a:t> по </a:t>
            </a:r>
            <a:r>
              <a:rPr lang="en-US" baseline="0" dirty="0" smtClean="0"/>
              <a:t>STR</a:t>
            </a:r>
            <a:r>
              <a:rPr lang="ru-RU" baseline="0" dirty="0" smtClean="0"/>
              <a:t>-маркеру </a:t>
            </a:r>
            <a:r>
              <a:rPr lang="en-US" baseline="0" dirty="0" err="1" smtClean="0"/>
              <a:t>hWFA</a:t>
            </a:r>
            <a:r>
              <a:rPr lang="ru-RU" baseline="0" dirty="0" smtClean="0"/>
              <a:t>. Площадь под пиками аллелей реципиента (</a:t>
            </a:r>
            <a:r>
              <a:rPr lang="en-US" baseline="0" dirty="0" smtClean="0"/>
              <a:t>R</a:t>
            </a:r>
            <a:r>
              <a:rPr lang="ru-RU" baseline="0" dirty="0" smtClean="0"/>
              <a:t>) и донора (</a:t>
            </a:r>
            <a:r>
              <a:rPr lang="en-US" baseline="0" dirty="0" smtClean="0"/>
              <a:t>D</a:t>
            </a:r>
            <a:r>
              <a:rPr lang="ru-RU" baseline="0" dirty="0" smtClean="0"/>
              <a:t>)</a:t>
            </a:r>
            <a:r>
              <a:rPr lang="en-US" baseline="0" dirty="0" smtClean="0"/>
              <a:t> </a:t>
            </a:r>
            <a:r>
              <a:rPr lang="ru-RU" baseline="0" dirty="0" smtClean="0"/>
              <a:t>пропорциональны соответствующим ДНК-разведениям. Панели Б, Г, Е и З демонстрируют результаты, полученные методом количественной ПЦР на четырех ДНК-разведениях (до разведения 0,01%). Кривая амплификации специфичной для донора аллели </a:t>
            </a:r>
            <a:r>
              <a:rPr lang="en-US" baseline="0" dirty="0" smtClean="0"/>
              <a:t>S04a </a:t>
            </a:r>
            <a:r>
              <a:rPr lang="ru-RU" baseline="0" dirty="0" smtClean="0"/>
              <a:t>сдвигается вправо относительно кривой амплификации гена домашнего хозяйства (</a:t>
            </a:r>
            <a:r>
              <a:rPr lang="en-US" baseline="0" dirty="0" smtClean="0"/>
              <a:t>HCK</a:t>
            </a:r>
            <a:r>
              <a:rPr lang="ru-RU" baseline="0" dirty="0" smtClean="0"/>
              <a:t>) пропорционально соответствующему разведению ДНК. Причем чувствительность </a:t>
            </a:r>
            <a:r>
              <a:rPr lang="ru-RU" baseline="0" dirty="0" err="1" smtClean="0"/>
              <a:t>детекции</a:t>
            </a:r>
            <a:r>
              <a:rPr lang="ru-RU" baseline="0" dirty="0" smtClean="0"/>
              <a:t> минорного донорского генотипа намного выше в сравнении с результатами фрагментного анализа (сравнение панелей Ж и З).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CFC5E-BD7B-4502-91FB-D38A166504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873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81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1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606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83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85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8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38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18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94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64B8B-D0C3-4CA8-A36B-5343103E1B94}" type="datetimeFigureOut">
              <a:rPr lang="ru-RU" smtClean="0"/>
              <a:t>09.12.16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7B7C7-6F4C-4BD9-AFD5-14C850A98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2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jpg"/><Relationship Id="rId8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338723" y="282134"/>
            <a:ext cx="6311222" cy="6309488"/>
            <a:chOff x="1338723" y="282134"/>
            <a:chExt cx="6311222" cy="6309488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835696" y="288542"/>
              <a:ext cx="5543551" cy="6303080"/>
              <a:chOff x="1835696" y="288542"/>
              <a:chExt cx="5543551" cy="6303080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1835696" y="288542"/>
                <a:ext cx="5543551" cy="6303080"/>
                <a:chOff x="1523999" y="294272"/>
                <a:chExt cx="5543551" cy="6303080"/>
              </a:xfrm>
            </p:grpSpPr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0822" r="14159"/>
                <a:stretch/>
              </p:blipFill>
              <p:spPr bwMode="auto">
                <a:xfrm>
                  <a:off x="4569349" y="332656"/>
                  <a:ext cx="2498201" cy="1536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30" name="Picture 6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3212" r="14158"/>
                <a:stretch/>
              </p:blipFill>
              <p:spPr bwMode="auto">
                <a:xfrm>
                  <a:off x="4569350" y="1916832"/>
                  <a:ext cx="2498200" cy="14553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31" name="Picture 7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4207" r="14011"/>
                <a:stretch/>
              </p:blipFill>
              <p:spPr bwMode="auto">
                <a:xfrm>
                  <a:off x="4565456" y="3501008"/>
                  <a:ext cx="2502094" cy="1450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32" name="Picture 8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2186" r="14011"/>
                <a:stretch/>
              </p:blipFill>
              <p:spPr bwMode="auto">
                <a:xfrm>
                  <a:off x="4565456" y="5085184"/>
                  <a:ext cx="2502094" cy="15121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" name="Рисунок 4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864" r="36313" b="75000"/>
                <a:stretch/>
              </p:blipFill>
              <p:spPr>
                <a:xfrm>
                  <a:off x="1523999" y="294272"/>
                  <a:ext cx="2638425" cy="1574972"/>
                </a:xfrm>
                <a:prstGeom prst="rect">
                  <a:avLst/>
                </a:prstGeom>
              </p:spPr>
            </p:pic>
            <p:pic>
              <p:nvPicPr>
                <p:cNvPr id="15" name="Рисунок 14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118" t="75645" r="36062"/>
                <a:stretch/>
              </p:blipFill>
              <p:spPr>
                <a:xfrm>
                  <a:off x="1523999" y="3352232"/>
                  <a:ext cx="2638426" cy="1534341"/>
                </a:xfrm>
                <a:prstGeom prst="rect">
                  <a:avLst/>
                </a:prstGeom>
              </p:spPr>
            </p:pic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628" t="75250" r="35205"/>
                <a:stretch/>
              </p:blipFill>
              <p:spPr>
                <a:xfrm>
                  <a:off x="1523999" y="4886573"/>
                  <a:ext cx="2638426" cy="1600387"/>
                </a:xfrm>
                <a:prstGeom prst="rect">
                  <a:avLst/>
                </a:prstGeom>
              </p:spPr>
            </p:pic>
            <p:pic>
              <p:nvPicPr>
                <p:cNvPr id="18" name="Рисунок 17"/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759" t="25000" r="36419" b="50000"/>
                <a:stretch/>
              </p:blipFill>
              <p:spPr>
                <a:xfrm>
                  <a:off x="1523999" y="1869244"/>
                  <a:ext cx="2638425" cy="1574972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13"/>
              <p:cNvSpPr txBox="1"/>
              <p:nvPr/>
            </p:nvSpPr>
            <p:spPr>
              <a:xfrm>
                <a:off x="3851920" y="1412776"/>
                <a:ext cx="42327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900" b="1" dirty="0"/>
                  <a:t>K562</a:t>
                </a:r>
                <a:endParaRPr lang="ru-RU" sz="900" b="1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339752" y="1340768"/>
                <a:ext cx="2792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b="1" dirty="0" smtClean="0"/>
                  <a:t>D</a:t>
                </a:r>
                <a:endParaRPr lang="ru-RU" sz="1050" b="1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779912" y="3068960"/>
                <a:ext cx="423275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b="1" dirty="0" smtClean="0"/>
                  <a:t>K562</a:t>
                </a:r>
                <a:endParaRPr lang="ru-RU" sz="900" b="1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131840" y="2996952"/>
                <a:ext cx="2792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b="1" dirty="0" smtClean="0"/>
                  <a:t>D</a:t>
                </a:r>
                <a:endParaRPr lang="ru-RU" sz="1050" b="1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2267744" y="4509120"/>
                <a:ext cx="2792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b="1" dirty="0" smtClean="0"/>
                  <a:t>D</a:t>
                </a:r>
                <a:endParaRPr lang="ru-RU" sz="1050" b="1" dirty="0"/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492109" y="282134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А</a:t>
              </a:r>
              <a:endParaRPr lang="ru-RU" sz="16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571347" y="332656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Б</a:t>
              </a:r>
              <a:endParaRPr lang="ru-RU" sz="16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492109" y="2060848"/>
              <a:ext cx="3097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В</a:t>
              </a:r>
              <a:endParaRPr lang="ru-RU" sz="1600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571347" y="1988840"/>
              <a:ext cx="272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Г</a:t>
              </a:r>
              <a:endParaRPr lang="ru-RU" sz="160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92109" y="3495278"/>
              <a:ext cx="3225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Д</a:t>
              </a:r>
              <a:endParaRPr lang="ru-RU" sz="1600" b="1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575980" y="3495278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Е</a:t>
              </a:r>
              <a:endParaRPr lang="ru-RU" sz="16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492109" y="5229200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Ж</a:t>
              </a:r>
              <a:endParaRPr lang="ru-RU" sz="16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03844" y="5157192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/>
                <a:t>З</a:t>
              </a:r>
              <a:endParaRPr lang="ru-RU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47864" y="836712"/>
              <a:ext cx="84569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 smtClean="0"/>
                <a:t>vWA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Генотип</a:t>
              </a:r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39,84%</a:t>
              </a:r>
              <a:endParaRPr lang="ru-RU" sz="800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47864" y="2348880"/>
              <a:ext cx="84569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 smtClean="0"/>
                <a:t>vWA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генотип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8,18%</a:t>
              </a:r>
              <a:endParaRPr lang="ru-RU" sz="800" b="1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347864" y="3933056"/>
              <a:ext cx="84569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 smtClean="0"/>
                <a:t>vWA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Генотип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 </a:t>
              </a:r>
              <a:r>
                <a:rPr lang="en-US" sz="800" b="1" dirty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 2,01%</a:t>
              </a:r>
              <a:endParaRPr lang="ru-RU" sz="800" b="1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491880" y="5517232"/>
              <a:ext cx="576064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err="1" smtClean="0"/>
                <a:t>vWA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генотип </a:t>
              </a:r>
              <a:r>
                <a:rPr lang="en-US" sz="800" b="1" dirty="0" smtClean="0"/>
                <a:t>K562</a:t>
              </a:r>
            </a:p>
            <a:p>
              <a:pPr algn="ctr"/>
              <a:r>
                <a:rPr lang="ru-RU" sz="800" b="1" dirty="0" smtClean="0"/>
                <a:t>0%</a:t>
              </a:r>
              <a:endParaRPr lang="ru-RU" sz="800" b="1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338723" y="642174"/>
              <a:ext cx="926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50% ДНК </a:t>
              </a:r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 smtClean="0"/>
            </a:p>
            <a:p>
              <a:pPr algn="ctr"/>
              <a:endParaRPr lang="ru-RU" sz="800" b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63622" y="2420888"/>
              <a:ext cx="8763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10% ДНК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378958" y="3882839"/>
              <a:ext cx="8456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/>
                <a:t>1</a:t>
              </a:r>
              <a:r>
                <a:rPr lang="ru-RU" sz="800" b="1" dirty="0" smtClean="0"/>
                <a:t>% ДНК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403648" y="5661248"/>
              <a:ext cx="8456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0,01% ДНК </a:t>
              </a:r>
              <a:r>
                <a:rPr lang="en-US" sz="800" b="1" dirty="0" smtClean="0"/>
                <a:t>K562</a:t>
              </a:r>
              <a:endParaRPr lang="ru-RU" sz="800" b="1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932040" y="620688"/>
              <a:ext cx="9261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50% ДНК</a:t>
              </a:r>
            </a:p>
            <a:p>
              <a:pPr algn="ctr"/>
              <a:r>
                <a:rPr lang="ru-RU" sz="800" b="1" dirty="0" smtClean="0"/>
                <a:t> </a:t>
              </a:r>
              <a:r>
                <a:rPr lang="en-US" sz="800" b="1" dirty="0"/>
                <a:t>K562</a:t>
              </a:r>
              <a:endParaRPr lang="ru-RU" sz="800" b="1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4966871" y="2183378"/>
              <a:ext cx="8763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10% ДНК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982207" y="3645329"/>
              <a:ext cx="8456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/>
                <a:t>1</a:t>
              </a:r>
              <a:r>
                <a:rPr lang="ru-RU" sz="800" b="1" dirty="0" smtClean="0"/>
                <a:t>% ДНК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004048" y="5517232"/>
              <a:ext cx="8456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b="1" dirty="0" smtClean="0"/>
                <a:t>0,01% ДНК </a:t>
              </a:r>
              <a:r>
                <a:rPr lang="en-US" sz="800" b="1" dirty="0"/>
                <a:t>K562</a:t>
              </a:r>
              <a:endParaRPr lang="ru-RU" sz="800" b="1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588224" y="1052736"/>
              <a:ext cx="989713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smtClean="0"/>
                <a:t>SO4</a:t>
              </a:r>
            </a:p>
            <a:p>
              <a:pPr algn="ctr"/>
              <a:r>
                <a:rPr lang="ru-RU" sz="800" b="1" dirty="0" smtClean="0"/>
                <a:t>генотип</a:t>
              </a:r>
            </a:p>
            <a:p>
              <a:pPr algn="ctr"/>
              <a:r>
                <a:rPr lang="ru-RU" sz="800" b="1" dirty="0" smtClean="0"/>
                <a:t> </a:t>
              </a:r>
              <a:r>
                <a:rPr lang="en-US" sz="800" b="1" dirty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71,15%</a:t>
              </a:r>
              <a:endParaRPr lang="ru-RU" sz="800" b="1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660232" y="2564904"/>
              <a:ext cx="84569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smtClean="0"/>
                <a:t>SO4</a:t>
              </a:r>
            </a:p>
            <a:p>
              <a:pPr algn="ctr"/>
              <a:r>
                <a:rPr lang="ru-RU" sz="800" b="1" dirty="0" smtClean="0"/>
                <a:t>генотип </a:t>
              </a:r>
              <a:endParaRPr lang="en-US" sz="800" b="1" dirty="0" smtClean="0"/>
            </a:p>
            <a:p>
              <a:pPr algn="ctr"/>
              <a:r>
                <a:rPr lang="en-US" sz="800" b="1" dirty="0" smtClean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8,92%</a:t>
              </a:r>
              <a:endParaRPr lang="ru-RU" sz="800" b="1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804248" y="4221088"/>
              <a:ext cx="845697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smtClean="0"/>
                <a:t>SO4</a:t>
              </a:r>
            </a:p>
            <a:p>
              <a:pPr algn="ctr"/>
              <a:r>
                <a:rPr lang="ru-RU" sz="800" b="1" dirty="0" smtClean="0"/>
                <a:t>Генотип</a:t>
              </a:r>
              <a:endParaRPr lang="en-US" sz="800" b="1" dirty="0" smtClean="0"/>
            </a:p>
            <a:p>
              <a:pPr algn="ctr"/>
              <a:r>
                <a:rPr lang="ru-RU" sz="800" b="1" dirty="0" smtClean="0"/>
                <a:t> </a:t>
              </a:r>
              <a:r>
                <a:rPr lang="en-US" sz="800" b="1" dirty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0,47%</a:t>
              </a:r>
              <a:endParaRPr lang="ru-RU" sz="800" b="1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660232" y="5589240"/>
              <a:ext cx="95816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 smtClean="0"/>
                <a:t>SO4</a:t>
              </a:r>
            </a:p>
            <a:p>
              <a:pPr algn="ctr"/>
              <a:r>
                <a:rPr lang="ru-RU" sz="800" b="1" dirty="0" smtClean="0"/>
                <a:t>генотип </a:t>
              </a:r>
            </a:p>
            <a:p>
              <a:pPr algn="ctr"/>
              <a:r>
                <a:rPr lang="en-US" sz="800" b="1" dirty="0"/>
                <a:t>K562</a:t>
              </a:r>
              <a:endParaRPr lang="ru-RU" sz="800" b="1" dirty="0" smtClean="0"/>
            </a:p>
            <a:p>
              <a:pPr algn="ctr"/>
              <a:r>
                <a:rPr lang="ru-RU" sz="800" b="1" dirty="0" smtClean="0"/>
                <a:t> 0,004%</a:t>
              </a:r>
              <a:endParaRPr lang="ru-RU" sz="800" b="1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3131840" y="1340768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D</a:t>
            </a:r>
            <a:endParaRPr lang="ru-RU" sz="105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779912" y="4581128"/>
            <a:ext cx="4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K562</a:t>
            </a:r>
            <a:endParaRPr lang="ru-RU" sz="9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851920" y="6165304"/>
            <a:ext cx="4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K562</a:t>
            </a:r>
            <a:endParaRPr lang="ru-RU" sz="9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3059832" y="4509120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D</a:t>
            </a:r>
            <a:endParaRPr lang="ru-RU" sz="105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2987824" y="6165304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D</a:t>
            </a:r>
            <a:endParaRPr lang="ru-RU" sz="105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2339752" y="2996952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D</a:t>
            </a:r>
            <a:endParaRPr lang="ru-RU" sz="105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2195736" y="6165304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 smtClean="0"/>
              <a:t>D</a:t>
            </a:r>
            <a:endParaRPr lang="ru-RU" sz="105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444208" y="548680"/>
            <a:ext cx="383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/>
              <a:t>НСК</a:t>
            </a:r>
            <a:endParaRPr lang="ru-RU" sz="8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6444208" y="2132856"/>
            <a:ext cx="383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/>
              <a:t>НСК</a:t>
            </a:r>
            <a:endParaRPr lang="ru-RU" sz="8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6444208" y="3717032"/>
            <a:ext cx="383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/>
              <a:t>НСК</a:t>
            </a:r>
            <a:endParaRPr lang="ru-RU" sz="8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6444208" y="5301208"/>
            <a:ext cx="383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dirty="0" smtClean="0"/>
              <a:t>НСК</a:t>
            </a:r>
            <a:endParaRPr lang="ru-RU" sz="800" b="1" dirty="0"/>
          </a:p>
        </p:txBody>
      </p:sp>
    </p:spTree>
    <p:extLst>
      <p:ext uri="{BB962C8B-B14F-4D97-AF65-F5344CB8AC3E}">
        <p14:creationId xmlns:p14="http://schemas.microsoft.com/office/powerpoint/2010/main" val="3634976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</TotalTime>
  <Words>282</Words>
  <Application>Microsoft Macintosh PowerPoint</Application>
  <PresentationFormat>Экран (4:3)</PresentationFormat>
  <Paragraphs>72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hemalabor</dc:creator>
  <cp:lastModifiedBy>Ильдар Бархатов</cp:lastModifiedBy>
  <cp:revision>20</cp:revision>
  <dcterms:created xsi:type="dcterms:W3CDTF">2016-12-01T11:06:02Z</dcterms:created>
  <dcterms:modified xsi:type="dcterms:W3CDTF">2016-12-09T10:49:16Z</dcterms:modified>
</cp:coreProperties>
</file>