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88" autoAdjust="0"/>
    <p:restoredTop sz="68437" autoAdjust="0"/>
  </p:normalViewPr>
  <p:slideViewPr>
    <p:cSldViewPr>
      <p:cViewPr>
        <p:scale>
          <a:sx n="150" d="100"/>
          <a:sy n="150" d="100"/>
        </p:scale>
        <p:origin x="784" y="45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C171F6-E347-4840-A4A7-5B9B51675C7E}" type="datetimeFigureOut">
              <a:rPr lang="ru-RU" smtClean="0"/>
              <a:t>09.12.16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CCFC5E-BD7B-4502-91FB-D38A166504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8450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Рисунок:</a:t>
            </a:r>
            <a:r>
              <a:rPr lang="ru-RU" baseline="0" dirty="0" smtClean="0"/>
              <a:t> Сравнение </a:t>
            </a:r>
            <a:r>
              <a:rPr lang="en-US" baseline="0" dirty="0" smtClean="0"/>
              <a:t>STR </a:t>
            </a:r>
            <a:r>
              <a:rPr lang="ru-RU" baseline="0" dirty="0" smtClean="0"/>
              <a:t>и </a:t>
            </a:r>
            <a:r>
              <a:rPr lang="en-US" baseline="0" dirty="0" smtClean="0"/>
              <a:t>QR-PCR </a:t>
            </a:r>
            <a:r>
              <a:rPr lang="ru-RU" baseline="0" dirty="0" smtClean="0"/>
              <a:t>методов определения уровня донорского </a:t>
            </a:r>
            <a:r>
              <a:rPr lang="ru-RU" baseline="0" dirty="0" err="1" smtClean="0"/>
              <a:t>химеризма</a:t>
            </a:r>
            <a:r>
              <a:rPr lang="ru-RU" baseline="0" dirty="0" smtClean="0"/>
              <a:t>. </a:t>
            </a:r>
          </a:p>
          <a:p>
            <a:r>
              <a:rPr lang="ru-RU" baseline="0" dirty="0" smtClean="0"/>
              <a:t>ДНК донора и реципиента смешивались в соотношениях 50%, 10%, 5%, 1%, 0,5%, 0,1%, 0,05%, 0,01%. Уровень донорского </a:t>
            </a:r>
            <a:r>
              <a:rPr lang="ru-RU" baseline="0" dirty="0" err="1" smtClean="0"/>
              <a:t>химеризма</a:t>
            </a:r>
            <a:r>
              <a:rPr lang="ru-RU" baseline="0" dirty="0" smtClean="0"/>
              <a:t> оценивался в данных пробах методами фрагментного анализа </a:t>
            </a:r>
            <a:r>
              <a:rPr lang="ru-RU" baseline="0" dirty="0" err="1" smtClean="0"/>
              <a:t>амплифицированных</a:t>
            </a:r>
            <a:r>
              <a:rPr lang="ru-RU" baseline="0" dirty="0" smtClean="0"/>
              <a:t> </a:t>
            </a:r>
            <a:r>
              <a:rPr lang="en-US" baseline="0" dirty="0" smtClean="0"/>
              <a:t>STR-</a:t>
            </a:r>
            <a:r>
              <a:rPr lang="ru-RU" baseline="0" dirty="0" smtClean="0"/>
              <a:t>повторов и количественной ПЦР в режиме реального времени. На панелях А, В, Д и Ж показаны результаты четырех ДНК-</a:t>
            </a:r>
            <a:r>
              <a:rPr lang="ru-RU" baseline="0" dirty="0" err="1" smtClean="0"/>
              <a:t>резведений</a:t>
            </a:r>
            <a:r>
              <a:rPr lang="ru-RU" baseline="0" dirty="0" smtClean="0"/>
              <a:t> по </a:t>
            </a:r>
            <a:r>
              <a:rPr lang="en-US" baseline="0" dirty="0" smtClean="0"/>
              <a:t>STR</a:t>
            </a:r>
            <a:r>
              <a:rPr lang="ru-RU" baseline="0" dirty="0" smtClean="0"/>
              <a:t>-маркеру </a:t>
            </a:r>
            <a:r>
              <a:rPr lang="en-US" baseline="0" dirty="0" err="1" smtClean="0"/>
              <a:t>hWFA</a:t>
            </a:r>
            <a:r>
              <a:rPr lang="ru-RU" baseline="0" dirty="0" smtClean="0"/>
              <a:t>. Площадь под пиками аллелей реципиента (</a:t>
            </a:r>
            <a:r>
              <a:rPr lang="en-US" baseline="0" dirty="0" smtClean="0"/>
              <a:t>R</a:t>
            </a:r>
            <a:r>
              <a:rPr lang="ru-RU" baseline="0" dirty="0" smtClean="0"/>
              <a:t>) и донора (</a:t>
            </a:r>
            <a:r>
              <a:rPr lang="en-US" baseline="0" dirty="0" smtClean="0"/>
              <a:t>D</a:t>
            </a:r>
            <a:r>
              <a:rPr lang="ru-RU" baseline="0" dirty="0" smtClean="0"/>
              <a:t>)</a:t>
            </a:r>
            <a:r>
              <a:rPr lang="en-US" baseline="0" dirty="0" smtClean="0"/>
              <a:t> </a:t>
            </a:r>
            <a:r>
              <a:rPr lang="ru-RU" baseline="0" dirty="0" smtClean="0"/>
              <a:t>пропорциональны соответствующим ДНК-разведениям. Панели Б, Г, Е и З демонстрируют результаты, полученные методом количественной ПЦР на четырех ДНК-разведениях (до разведения 0,01%). Кривая амплификации специфичной для донора аллели </a:t>
            </a:r>
            <a:r>
              <a:rPr lang="en-US" baseline="0" dirty="0" smtClean="0"/>
              <a:t>S04a </a:t>
            </a:r>
            <a:r>
              <a:rPr lang="ru-RU" baseline="0" dirty="0" smtClean="0"/>
              <a:t>сдвигается вправо относительно кривой амплификации гена домашнего хозяйства (</a:t>
            </a:r>
            <a:r>
              <a:rPr lang="en-US" baseline="0" dirty="0" smtClean="0"/>
              <a:t>HCK</a:t>
            </a:r>
            <a:r>
              <a:rPr lang="ru-RU" baseline="0" dirty="0" smtClean="0"/>
              <a:t>) пропорционально соответствующему разведению ДНК. Причем чувствительность </a:t>
            </a:r>
            <a:r>
              <a:rPr lang="ru-RU" baseline="0" dirty="0" err="1" smtClean="0"/>
              <a:t>детекции</a:t>
            </a:r>
            <a:r>
              <a:rPr lang="ru-RU" baseline="0" dirty="0" smtClean="0"/>
              <a:t> минорного донорского генотипа намного выше в сравнении с результатами фрагментного анализа (сравнение панелей Ж и З).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CCFC5E-BD7B-4502-91FB-D38A16650407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68734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64B8B-D0C3-4CA8-A36B-5343103E1B94}" type="datetimeFigureOut">
              <a:rPr lang="ru-RU" smtClean="0"/>
              <a:t>09.12.16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7B7C7-6F4C-4BD9-AFD5-14C850A985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7819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64B8B-D0C3-4CA8-A36B-5343103E1B94}" type="datetimeFigureOut">
              <a:rPr lang="ru-RU" smtClean="0"/>
              <a:t>09.12.16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7B7C7-6F4C-4BD9-AFD5-14C850A985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4915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64B8B-D0C3-4CA8-A36B-5343103E1B94}" type="datetimeFigureOut">
              <a:rPr lang="ru-RU" smtClean="0"/>
              <a:t>09.12.16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7B7C7-6F4C-4BD9-AFD5-14C850A985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50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64B8B-D0C3-4CA8-A36B-5343103E1B94}" type="datetimeFigureOut">
              <a:rPr lang="ru-RU" smtClean="0"/>
              <a:t>09.12.16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7B7C7-6F4C-4BD9-AFD5-14C850A985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2253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64B8B-D0C3-4CA8-A36B-5343103E1B94}" type="datetimeFigureOut">
              <a:rPr lang="ru-RU" smtClean="0"/>
              <a:t>09.12.16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7B7C7-6F4C-4BD9-AFD5-14C850A985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0606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64B8B-D0C3-4CA8-A36B-5343103E1B94}" type="datetimeFigureOut">
              <a:rPr lang="ru-RU" smtClean="0"/>
              <a:t>09.12.16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7B7C7-6F4C-4BD9-AFD5-14C850A985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3832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64B8B-D0C3-4CA8-A36B-5343103E1B94}" type="datetimeFigureOut">
              <a:rPr lang="ru-RU" smtClean="0"/>
              <a:t>09.12.16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7B7C7-6F4C-4BD9-AFD5-14C850A985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9855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64B8B-D0C3-4CA8-A36B-5343103E1B94}" type="datetimeFigureOut">
              <a:rPr lang="ru-RU" smtClean="0"/>
              <a:t>09.12.16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7B7C7-6F4C-4BD9-AFD5-14C850A985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2183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64B8B-D0C3-4CA8-A36B-5343103E1B94}" type="datetimeFigureOut">
              <a:rPr lang="ru-RU" smtClean="0"/>
              <a:t>09.12.16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7B7C7-6F4C-4BD9-AFD5-14C850A985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7338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64B8B-D0C3-4CA8-A36B-5343103E1B94}" type="datetimeFigureOut">
              <a:rPr lang="ru-RU" smtClean="0"/>
              <a:t>09.12.16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7B7C7-6F4C-4BD9-AFD5-14C850A985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6189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64B8B-D0C3-4CA8-A36B-5343103E1B94}" type="datetimeFigureOut">
              <a:rPr lang="ru-RU" smtClean="0"/>
              <a:t>09.12.16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7B7C7-6F4C-4BD9-AFD5-14C850A985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2943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764B8B-D0C3-4CA8-A36B-5343103E1B94}" type="datetimeFigureOut">
              <a:rPr lang="ru-RU" smtClean="0"/>
              <a:t>09.12.16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97B7C7-6F4C-4BD9-AFD5-14C850A985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2328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image" Target="../media/image5.jpg"/><Relationship Id="rId8" Type="http://schemas.openxmlformats.org/officeDocument/2006/relationships/image" Target="../media/image6.jp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Группа 23"/>
          <p:cNvGrpSpPr/>
          <p:nvPr/>
        </p:nvGrpSpPr>
        <p:grpSpPr>
          <a:xfrm>
            <a:off x="1338723" y="282134"/>
            <a:ext cx="6311222" cy="6309488"/>
            <a:chOff x="1338723" y="282134"/>
            <a:chExt cx="6311222" cy="6309488"/>
          </a:xfrm>
        </p:grpSpPr>
        <p:grpSp>
          <p:nvGrpSpPr>
            <p:cNvPr id="17" name="Группа 16"/>
            <p:cNvGrpSpPr/>
            <p:nvPr/>
          </p:nvGrpSpPr>
          <p:grpSpPr>
            <a:xfrm>
              <a:off x="1835696" y="288542"/>
              <a:ext cx="5543551" cy="6303080"/>
              <a:chOff x="1835696" y="288542"/>
              <a:chExt cx="5543551" cy="6303080"/>
            </a:xfrm>
          </p:grpSpPr>
          <p:grpSp>
            <p:nvGrpSpPr>
              <p:cNvPr id="11" name="Группа 10"/>
              <p:cNvGrpSpPr/>
              <p:nvPr/>
            </p:nvGrpSpPr>
            <p:grpSpPr>
              <a:xfrm>
                <a:off x="1835696" y="288542"/>
                <a:ext cx="5543551" cy="6303080"/>
                <a:chOff x="1523999" y="294272"/>
                <a:chExt cx="5543551" cy="6303080"/>
              </a:xfrm>
            </p:grpSpPr>
            <p:pic>
              <p:nvPicPr>
                <p:cNvPr id="1029" name="Picture 5"/>
                <p:cNvPicPr>
                  <a:picLocks noChangeAspect="1" noChangeArrowheads="1"/>
                </p:cNvPicPr>
                <p:nvPr/>
              </p:nvPicPr>
              <p:blipFill rotWithShape="1"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20822" r="14159"/>
                <a:stretch/>
              </p:blipFill>
              <p:spPr bwMode="auto">
                <a:xfrm>
                  <a:off x="4569349" y="332656"/>
                  <a:ext cx="2498201" cy="15365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30" name="Picture 6"/>
                <p:cNvPicPr>
                  <a:picLocks noChangeAspect="1" noChangeArrowheads="1"/>
                </p:cNvPicPr>
                <p:nvPr/>
              </p:nvPicPr>
              <p:blipFill rotWithShape="1"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23212" r="14158"/>
                <a:stretch/>
              </p:blipFill>
              <p:spPr bwMode="auto">
                <a:xfrm>
                  <a:off x="4569350" y="1916832"/>
                  <a:ext cx="2498200" cy="145537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31" name="Picture 7"/>
                <p:cNvPicPr>
                  <a:picLocks noChangeAspect="1" noChangeArrowheads="1"/>
                </p:cNvPicPr>
                <p:nvPr/>
              </p:nvPicPr>
              <p:blipFill rotWithShape="1"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24207" r="14011"/>
                <a:stretch/>
              </p:blipFill>
              <p:spPr bwMode="auto">
                <a:xfrm>
                  <a:off x="4565456" y="3501008"/>
                  <a:ext cx="2502094" cy="14504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32" name="Picture 8"/>
                <p:cNvPicPr>
                  <a:picLocks noChangeAspect="1" noChangeArrowheads="1"/>
                </p:cNvPicPr>
                <p:nvPr/>
              </p:nvPicPr>
              <p:blipFill rotWithShape="1"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22186" r="14011"/>
                <a:stretch/>
              </p:blipFill>
              <p:spPr bwMode="auto">
                <a:xfrm>
                  <a:off x="4565456" y="5085184"/>
                  <a:ext cx="2502094" cy="151216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5" name="Рисунок 4"/>
                <p:cNvPicPr>
                  <a:picLocks noChangeAspect="1"/>
                </p:cNvPicPr>
                <p:nvPr/>
              </p:nvPicPr>
              <p:blipFill rotWithShape="1"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37864" r="36313" b="75000"/>
                <a:stretch/>
              </p:blipFill>
              <p:spPr>
                <a:xfrm>
                  <a:off x="1523999" y="294272"/>
                  <a:ext cx="2638425" cy="1574972"/>
                </a:xfrm>
                <a:prstGeom prst="rect">
                  <a:avLst/>
                </a:prstGeom>
              </p:spPr>
            </p:pic>
            <p:pic>
              <p:nvPicPr>
                <p:cNvPr id="15" name="Рисунок 14"/>
                <p:cNvPicPr>
                  <a:picLocks noChangeAspect="1"/>
                </p:cNvPicPr>
                <p:nvPr/>
              </p:nvPicPr>
              <p:blipFill rotWithShape="1"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38118" t="75645" r="36062"/>
                <a:stretch/>
              </p:blipFill>
              <p:spPr>
                <a:xfrm>
                  <a:off x="1523999" y="3352232"/>
                  <a:ext cx="2638426" cy="1534341"/>
                </a:xfrm>
                <a:prstGeom prst="rect">
                  <a:avLst/>
                </a:prstGeom>
              </p:spPr>
            </p:pic>
            <p:pic>
              <p:nvPicPr>
                <p:cNvPr id="16" name="Рисунок 15"/>
                <p:cNvPicPr>
                  <a:picLocks noChangeAspect="1"/>
                </p:cNvPicPr>
                <p:nvPr/>
              </p:nvPicPr>
              <p:blipFill rotWithShape="1">
                <a:blip r:embed="rId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38628" t="75250" r="35205"/>
                <a:stretch/>
              </p:blipFill>
              <p:spPr>
                <a:xfrm>
                  <a:off x="1523999" y="4886573"/>
                  <a:ext cx="2638426" cy="1600387"/>
                </a:xfrm>
                <a:prstGeom prst="rect">
                  <a:avLst/>
                </a:prstGeom>
              </p:spPr>
            </p:pic>
            <p:pic>
              <p:nvPicPr>
                <p:cNvPr id="18" name="Рисунок 17"/>
                <p:cNvPicPr>
                  <a:picLocks noChangeAspect="1"/>
                </p:cNvPicPr>
                <p:nvPr/>
              </p:nvPicPr>
              <p:blipFill rotWithShape="1"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37759" t="25000" r="36419" b="50000"/>
                <a:stretch/>
              </p:blipFill>
              <p:spPr>
                <a:xfrm>
                  <a:off x="1523999" y="1869244"/>
                  <a:ext cx="2638425" cy="1574972"/>
                </a:xfrm>
                <a:prstGeom prst="rect">
                  <a:avLst/>
                </a:prstGeom>
              </p:spPr>
            </p:pic>
          </p:grpSp>
          <p:sp>
            <p:nvSpPr>
              <p:cNvPr id="14" name="TextBox 13"/>
              <p:cNvSpPr txBox="1"/>
              <p:nvPr/>
            </p:nvSpPr>
            <p:spPr>
              <a:xfrm>
                <a:off x="3851920" y="1412776"/>
                <a:ext cx="423275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900" b="1" dirty="0"/>
                  <a:t>K562</a:t>
                </a:r>
                <a:endParaRPr lang="ru-RU" sz="900" b="1" dirty="0"/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2339752" y="1340768"/>
                <a:ext cx="279244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50" b="1" dirty="0" smtClean="0"/>
                  <a:t>D</a:t>
                </a:r>
                <a:endParaRPr lang="ru-RU" sz="1050" b="1" dirty="0"/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3779912" y="3068960"/>
                <a:ext cx="423275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900" b="1" dirty="0" smtClean="0"/>
                  <a:t>K562</a:t>
                </a:r>
                <a:endParaRPr lang="ru-RU" sz="900" b="1" dirty="0"/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3131840" y="2996952"/>
                <a:ext cx="279244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50" b="1" dirty="0" smtClean="0"/>
                  <a:t>D</a:t>
                </a:r>
                <a:endParaRPr lang="ru-RU" sz="1050" b="1" dirty="0"/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2267744" y="4509120"/>
                <a:ext cx="279244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50" b="1" dirty="0" smtClean="0"/>
                  <a:t>D</a:t>
                </a:r>
                <a:endParaRPr lang="ru-RU" sz="1050" b="1" dirty="0"/>
              </a:p>
            </p:txBody>
          </p:sp>
        </p:grpSp>
        <p:sp>
          <p:nvSpPr>
            <p:cNvPr id="22" name="TextBox 21"/>
            <p:cNvSpPr txBox="1"/>
            <p:nvPr/>
          </p:nvSpPr>
          <p:spPr>
            <a:xfrm>
              <a:off x="1492109" y="282134"/>
              <a:ext cx="30970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600" b="1" dirty="0" smtClean="0"/>
                <a:t>А</a:t>
              </a:r>
              <a:endParaRPr lang="ru-RU" sz="1600" b="1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4571347" y="332656"/>
              <a:ext cx="30970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600" b="1" dirty="0" smtClean="0"/>
                <a:t>Б</a:t>
              </a:r>
              <a:endParaRPr lang="ru-RU" sz="1600" b="1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1492109" y="2060848"/>
              <a:ext cx="30970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600" b="1" dirty="0" smtClean="0"/>
                <a:t>В</a:t>
              </a:r>
              <a:endParaRPr lang="ru-RU" sz="1600" b="1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4571347" y="1988840"/>
              <a:ext cx="27283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600" b="1" dirty="0" smtClean="0"/>
                <a:t>Г</a:t>
              </a:r>
              <a:endParaRPr lang="ru-RU" sz="1600" b="1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1492109" y="3495278"/>
              <a:ext cx="32252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600" b="1" dirty="0" smtClean="0"/>
                <a:t>Д</a:t>
              </a:r>
              <a:endParaRPr lang="ru-RU" sz="1600" b="1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4575980" y="3495278"/>
              <a:ext cx="28405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600" b="1" dirty="0" smtClean="0"/>
                <a:t>Е</a:t>
              </a:r>
              <a:endParaRPr lang="ru-RU" sz="1600" b="1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1492109" y="5229200"/>
              <a:ext cx="35618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600" b="1" dirty="0" smtClean="0"/>
                <a:t>Ж</a:t>
              </a:r>
              <a:endParaRPr lang="ru-RU" sz="1600" b="1" dirty="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4503844" y="5157192"/>
              <a:ext cx="28405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600" b="1" dirty="0" smtClean="0"/>
                <a:t>З</a:t>
              </a:r>
              <a:endParaRPr lang="ru-RU" sz="1600" b="1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347864" y="836712"/>
              <a:ext cx="845697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 err="1" smtClean="0"/>
                <a:t>vWA</a:t>
              </a:r>
              <a:endParaRPr lang="en-US" sz="800" b="1" dirty="0" smtClean="0"/>
            </a:p>
            <a:p>
              <a:pPr algn="ctr"/>
              <a:r>
                <a:rPr lang="ru-RU" sz="800" b="1" dirty="0" smtClean="0"/>
                <a:t>Генотип</a:t>
              </a:r>
            </a:p>
            <a:p>
              <a:pPr algn="ctr"/>
              <a:r>
                <a:rPr lang="en-US" sz="800" b="1" dirty="0" smtClean="0"/>
                <a:t>K562</a:t>
              </a:r>
              <a:endParaRPr lang="ru-RU" sz="800" b="1" dirty="0" smtClean="0"/>
            </a:p>
            <a:p>
              <a:pPr algn="ctr"/>
              <a:r>
                <a:rPr lang="ru-RU" sz="800" b="1" dirty="0" smtClean="0"/>
                <a:t>39,84%</a:t>
              </a:r>
              <a:endParaRPr lang="ru-RU" sz="800" b="1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3347864" y="2348880"/>
              <a:ext cx="845697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 err="1" smtClean="0"/>
                <a:t>vWA</a:t>
              </a:r>
              <a:endParaRPr lang="en-US" sz="800" b="1" dirty="0" smtClean="0"/>
            </a:p>
            <a:p>
              <a:pPr algn="ctr"/>
              <a:r>
                <a:rPr lang="ru-RU" sz="800" b="1" dirty="0" smtClean="0"/>
                <a:t>генотип </a:t>
              </a:r>
              <a:endParaRPr lang="en-US" sz="800" b="1" dirty="0" smtClean="0"/>
            </a:p>
            <a:p>
              <a:pPr algn="ctr"/>
              <a:r>
                <a:rPr lang="en-US" sz="800" b="1" dirty="0" smtClean="0"/>
                <a:t>K562</a:t>
              </a:r>
              <a:endParaRPr lang="ru-RU" sz="800" b="1" dirty="0" smtClean="0"/>
            </a:p>
            <a:p>
              <a:pPr algn="ctr"/>
              <a:r>
                <a:rPr lang="ru-RU" sz="800" b="1" dirty="0" smtClean="0"/>
                <a:t>8,18%</a:t>
              </a:r>
              <a:endParaRPr lang="ru-RU" sz="800" b="1" dirty="0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3347864" y="3933056"/>
              <a:ext cx="845697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 err="1" smtClean="0"/>
                <a:t>vWA</a:t>
              </a:r>
              <a:endParaRPr lang="en-US" sz="800" b="1" dirty="0" smtClean="0"/>
            </a:p>
            <a:p>
              <a:pPr algn="ctr"/>
              <a:r>
                <a:rPr lang="ru-RU" sz="800" b="1" dirty="0" smtClean="0"/>
                <a:t>Генотип</a:t>
              </a:r>
              <a:endParaRPr lang="en-US" sz="800" b="1" dirty="0" smtClean="0"/>
            </a:p>
            <a:p>
              <a:pPr algn="ctr"/>
              <a:r>
                <a:rPr lang="ru-RU" sz="800" b="1" dirty="0" smtClean="0"/>
                <a:t> </a:t>
              </a:r>
              <a:r>
                <a:rPr lang="en-US" sz="800" b="1" dirty="0"/>
                <a:t>K562</a:t>
              </a:r>
              <a:endParaRPr lang="ru-RU" sz="800" b="1" dirty="0" smtClean="0"/>
            </a:p>
            <a:p>
              <a:pPr algn="ctr"/>
              <a:r>
                <a:rPr lang="ru-RU" sz="800" b="1" dirty="0" smtClean="0"/>
                <a:t> 2,01%</a:t>
              </a:r>
              <a:endParaRPr lang="ru-RU" sz="800" b="1" dirty="0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3491880" y="5517232"/>
              <a:ext cx="576064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 err="1" smtClean="0"/>
                <a:t>vWA</a:t>
              </a:r>
              <a:endParaRPr lang="en-US" sz="800" b="1" dirty="0" smtClean="0"/>
            </a:p>
            <a:p>
              <a:pPr algn="ctr"/>
              <a:r>
                <a:rPr lang="ru-RU" sz="800" b="1" dirty="0" smtClean="0"/>
                <a:t>генотип </a:t>
              </a:r>
              <a:r>
                <a:rPr lang="en-US" sz="800" b="1" dirty="0" smtClean="0"/>
                <a:t>K562</a:t>
              </a:r>
            </a:p>
            <a:p>
              <a:pPr algn="ctr"/>
              <a:r>
                <a:rPr lang="ru-RU" sz="800" b="1" dirty="0" smtClean="0"/>
                <a:t>0%</a:t>
              </a:r>
              <a:endParaRPr lang="ru-RU" sz="800" b="1" dirty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1338723" y="642174"/>
              <a:ext cx="92617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800" b="1" dirty="0" smtClean="0"/>
                <a:t>50% ДНК </a:t>
              </a:r>
            </a:p>
            <a:p>
              <a:pPr algn="ctr"/>
              <a:r>
                <a:rPr lang="en-US" sz="800" b="1" dirty="0" smtClean="0"/>
                <a:t>K562</a:t>
              </a:r>
              <a:endParaRPr lang="ru-RU" sz="800" b="1" dirty="0" smtClean="0"/>
            </a:p>
            <a:p>
              <a:pPr algn="ctr"/>
              <a:endParaRPr lang="ru-RU" sz="800" b="1" dirty="0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1363622" y="2420888"/>
              <a:ext cx="87637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800" b="1" dirty="0" smtClean="0"/>
                <a:t>10% ДНК </a:t>
              </a:r>
              <a:endParaRPr lang="en-US" sz="800" b="1" dirty="0" smtClean="0"/>
            </a:p>
            <a:p>
              <a:pPr algn="ctr"/>
              <a:r>
                <a:rPr lang="en-US" sz="800" b="1" dirty="0" smtClean="0"/>
                <a:t>K562</a:t>
              </a:r>
              <a:endParaRPr lang="ru-RU" sz="800" b="1" dirty="0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1378958" y="3882839"/>
              <a:ext cx="8456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800" b="1" dirty="0"/>
                <a:t>1</a:t>
              </a:r>
              <a:r>
                <a:rPr lang="ru-RU" sz="800" b="1" dirty="0" smtClean="0"/>
                <a:t>% ДНК </a:t>
              </a:r>
              <a:endParaRPr lang="en-US" sz="800" b="1" dirty="0" smtClean="0"/>
            </a:p>
            <a:p>
              <a:pPr algn="ctr"/>
              <a:r>
                <a:rPr lang="en-US" sz="800" b="1" dirty="0" smtClean="0"/>
                <a:t>K562</a:t>
              </a:r>
              <a:endParaRPr lang="ru-RU" sz="800" b="1" dirty="0"/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1403648" y="5661248"/>
              <a:ext cx="8456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800" b="1" dirty="0" smtClean="0"/>
                <a:t>0,01% ДНК </a:t>
              </a:r>
              <a:r>
                <a:rPr lang="en-US" sz="800" b="1" dirty="0" smtClean="0"/>
                <a:t>K562</a:t>
              </a:r>
              <a:endParaRPr lang="ru-RU" sz="800" b="1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4932040" y="620688"/>
              <a:ext cx="92617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800" b="1" dirty="0" smtClean="0"/>
                <a:t>50% ДНК</a:t>
              </a:r>
            </a:p>
            <a:p>
              <a:pPr algn="ctr"/>
              <a:r>
                <a:rPr lang="ru-RU" sz="800" b="1" dirty="0" smtClean="0"/>
                <a:t> </a:t>
              </a:r>
              <a:r>
                <a:rPr lang="en-US" sz="800" b="1" dirty="0"/>
                <a:t>K562</a:t>
              </a:r>
              <a:endParaRPr lang="ru-RU" sz="800" b="1" dirty="0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4966871" y="2183378"/>
              <a:ext cx="87637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800" b="1" dirty="0" smtClean="0"/>
                <a:t>10% ДНК </a:t>
              </a:r>
              <a:endParaRPr lang="en-US" sz="800" b="1" dirty="0" smtClean="0"/>
            </a:p>
            <a:p>
              <a:pPr algn="ctr"/>
              <a:r>
                <a:rPr lang="en-US" sz="800" b="1" dirty="0" smtClean="0"/>
                <a:t>K562</a:t>
              </a:r>
              <a:endParaRPr lang="ru-RU" sz="800" b="1" dirty="0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4982207" y="3645329"/>
              <a:ext cx="8456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800" b="1" dirty="0"/>
                <a:t>1</a:t>
              </a:r>
              <a:r>
                <a:rPr lang="ru-RU" sz="800" b="1" dirty="0" smtClean="0"/>
                <a:t>% ДНК </a:t>
              </a:r>
              <a:endParaRPr lang="en-US" sz="800" b="1" dirty="0" smtClean="0"/>
            </a:p>
            <a:p>
              <a:pPr algn="ctr"/>
              <a:r>
                <a:rPr lang="en-US" sz="800" b="1" dirty="0" smtClean="0"/>
                <a:t>K562</a:t>
              </a:r>
              <a:endParaRPr lang="ru-RU" sz="800" b="1" dirty="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5004048" y="5517232"/>
              <a:ext cx="8456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800" b="1" dirty="0" smtClean="0"/>
                <a:t>0,01% ДНК </a:t>
              </a:r>
              <a:r>
                <a:rPr lang="en-US" sz="800" b="1" dirty="0"/>
                <a:t>K562</a:t>
              </a:r>
              <a:endParaRPr lang="ru-RU" sz="800" b="1" dirty="0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6588224" y="1052736"/>
              <a:ext cx="989713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 smtClean="0"/>
                <a:t>SO4</a:t>
              </a:r>
            </a:p>
            <a:p>
              <a:pPr algn="ctr"/>
              <a:r>
                <a:rPr lang="ru-RU" sz="800" b="1" dirty="0" smtClean="0"/>
                <a:t>генотип</a:t>
              </a:r>
            </a:p>
            <a:p>
              <a:pPr algn="ctr"/>
              <a:r>
                <a:rPr lang="ru-RU" sz="800" b="1" dirty="0" smtClean="0"/>
                <a:t> </a:t>
              </a:r>
              <a:r>
                <a:rPr lang="en-US" sz="800" b="1" dirty="0"/>
                <a:t>K562</a:t>
              </a:r>
              <a:endParaRPr lang="ru-RU" sz="800" b="1" dirty="0" smtClean="0"/>
            </a:p>
            <a:p>
              <a:pPr algn="ctr"/>
              <a:r>
                <a:rPr lang="ru-RU" sz="800" b="1" dirty="0" smtClean="0"/>
                <a:t>71,15%</a:t>
              </a:r>
              <a:endParaRPr lang="ru-RU" sz="800" b="1" dirty="0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6660232" y="2564904"/>
              <a:ext cx="845697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 smtClean="0"/>
                <a:t>SO4</a:t>
              </a:r>
            </a:p>
            <a:p>
              <a:pPr algn="ctr"/>
              <a:r>
                <a:rPr lang="ru-RU" sz="800" b="1" dirty="0" smtClean="0"/>
                <a:t>генотип </a:t>
              </a:r>
              <a:endParaRPr lang="en-US" sz="800" b="1" dirty="0" smtClean="0"/>
            </a:p>
            <a:p>
              <a:pPr algn="ctr"/>
              <a:r>
                <a:rPr lang="en-US" sz="800" b="1" dirty="0" smtClean="0"/>
                <a:t>K562</a:t>
              </a:r>
              <a:endParaRPr lang="ru-RU" sz="800" b="1" dirty="0" smtClean="0"/>
            </a:p>
            <a:p>
              <a:pPr algn="ctr"/>
              <a:r>
                <a:rPr lang="ru-RU" sz="800" b="1" dirty="0" smtClean="0"/>
                <a:t>8,92%</a:t>
              </a:r>
              <a:endParaRPr lang="ru-RU" sz="800" b="1" dirty="0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6804248" y="4221088"/>
              <a:ext cx="845697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 smtClean="0"/>
                <a:t>SO4</a:t>
              </a:r>
            </a:p>
            <a:p>
              <a:pPr algn="ctr"/>
              <a:r>
                <a:rPr lang="ru-RU" sz="800" b="1" dirty="0" smtClean="0"/>
                <a:t>Генотип</a:t>
              </a:r>
              <a:endParaRPr lang="en-US" sz="800" b="1" dirty="0" smtClean="0"/>
            </a:p>
            <a:p>
              <a:pPr algn="ctr"/>
              <a:r>
                <a:rPr lang="ru-RU" sz="800" b="1" dirty="0" smtClean="0"/>
                <a:t> </a:t>
              </a:r>
              <a:r>
                <a:rPr lang="en-US" sz="800" b="1" dirty="0"/>
                <a:t>K562</a:t>
              </a:r>
              <a:endParaRPr lang="ru-RU" sz="800" b="1" dirty="0" smtClean="0"/>
            </a:p>
            <a:p>
              <a:pPr algn="ctr"/>
              <a:r>
                <a:rPr lang="ru-RU" sz="800" b="1" dirty="0" smtClean="0"/>
                <a:t>0,47%</a:t>
              </a:r>
              <a:endParaRPr lang="ru-RU" sz="800" b="1" dirty="0"/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6660232" y="5589240"/>
              <a:ext cx="95816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 smtClean="0"/>
                <a:t>SO4</a:t>
              </a:r>
            </a:p>
            <a:p>
              <a:pPr algn="ctr"/>
              <a:r>
                <a:rPr lang="ru-RU" sz="800" b="1" dirty="0" smtClean="0"/>
                <a:t>генотип </a:t>
              </a:r>
            </a:p>
            <a:p>
              <a:pPr algn="ctr"/>
              <a:r>
                <a:rPr lang="en-US" sz="800" b="1" dirty="0"/>
                <a:t>K562</a:t>
              </a:r>
              <a:endParaRPr lang="ru-RU" sz="800" b="1" dirty="0" smtClean="0"/>
            </a:p>
            <a:p>
              <a:pPr algn="ctr"/>
              <a:r>
                <a:rPr lang="ru-RU" sz="800" b="1" dirty="0" smtClean="0"/>
                <a:t> 0,004%</a:t>
              </a:r>
              <a:endParaRPr lang="ru-RU" sz="800" b="1" dirty="0"/>
            </a:p>
          </p:txBody>
        </p:sp>
      </p:grpSp>
      <p:sp>
        <p:nvSpPr>
          <p:cNvPr id="49" name="TextBox 48"/>
          <p:cNvSpPr txBox="1"/>
          <p:nvPr/>
        </p:nvSpPr>
        <p:spPr>
          <a:xfrm>
            <a:off x="3131840" y="1340768"/>
            <a:ext cx="27924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1" dirty="0" smtClean="0"/>
              <a:t>D</a:t>
            </a:r>
            <a:endParaRPr lang="ru-RU" sz="1050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3779912" y="4581128"/>
            <a:ext cx="42327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dirty="0" smtClean="0"/>
              <a:t>K562</a:t>
            </a:r>
            <a:endParaRPr lang="ru-RU" sz="900" b="1" dirty="0"/>
          </a:p>
        </p:txBody>
      </p:sp>
      <p:sp>
        <p:nvSpPr>
          <p:cNvPr id="51" name="TextBox 50"/>
          <p:cNvSpPr txBox="1"/>
          <p:nvPr/>
        </p:nvSpPr>
        <p:spPr>
          <a:xfrm>
            <a:off x="3851920" y="6165304"/>
            <a:ext cx="42327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dirty="0" smtClean="0"/>
              <a:t>K562</a:t>
            </a:r>
            <a:endParaRPr lang="ru-RU" sz="900" b="1" dirty="0"/>
          </a:p>
        </p:txBody>
      </p:sp>
      <p:sp>
        <p:nvSpPr>
          <p:cNvPr id="67" name="TextBox 66"/>
          <p:cNvSpPr txBox="1"/>
          <p:nvPr/>
        </p:nvSpPr>
        <p:spPr>
          <a:xfrm>
            <a:off x="3059832" y="4509120"/>
            <a:ext cx="27924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1" dirty="0" smtClean="0"/>
              <a:t>D</a:t>
            </a:r>
            <a:endParaRPr lang="ru-RU" sz="1050" b="1" dirty="0"/>
          </a:p>
        </p:txBody>
      </p:sp>
      <p:sp>
        <p:nvSpPr>
          <p:cNvPr id="68" name="TextBox 67"/>
          <p:cNvSpPr txBox="1"/>
          <p:nvPr/>
        </p:nvSpPr>
        <p:spPr>
          <a:xfrm>
            <a:off x="2987824" y="6165304"/>
            <a:ext cx="27924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1" dirty="0" smtClean="0"/>
              <a:t>D</a:t>
            </a:r>
            <a:endParaRPr lang="ru-RU" sz="1050" b="1" dirty="0"/>
          </a:p>
        </p:txBody>
      </p:sp>
      <p:sp>
        <p:nvSpPr>
          <p:cNvPr id="69" name="TextBox 68"/>
          <p:cNvSpPr txBox="1"/>
          <p:nvPr/>
        </p:nvSpPr>
        <p:spPr>
          <a:xfrm>
            <a:off x="2339752" y="2996952"/>
            <a:ext cx="27924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1" dirty="0" smtClean="0"/>
              <a:t>D</a:t>
            </a:r>
            <a:endParaRPr lang="ru-RU" sz="1050" b="1" dirty="0"/>
          </a:p>
        </p:txBody>
      </p:sp>
      <p:sp>
        <p:nvSpPr>
          <p:cNvPr id="70" name="TextBox 69"/>
          <p:cNvSpPr txBox="1"/>
          <p:nvPr/>
        </p:nvSpPr>
        <p:spPr>
          <a:xfrm>
            <a:off x="2195736" y="6165304"/>
            <a:ext cx="27924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1" dirty="0" smtClean="0"/>
              <a:t>D</a:t>
            </a:r>
            <a:endParaRPr lang="ru-RU" sz="105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6444208" y="548680"/>
            <a:ext cx="38354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 b="1" dirty="0" smtClean="0"/>
              <a:t>НСК</a:t>
            </a:r>
            <a:endParaRPr lang="ru-RU" sz="800" b="1" dirty="0"/>
          </a:p>
        </p:txBody>
      </p:sp>
      <p:sp>
        <p:nvSpPr>
          <p:cNvPr id="71" name="TextBox 70"/>
          <p:cNvSpPr txBox="1"/>
          <p:nvPr/>
        </p:nvSpPr>
        <p:spPr>
          <a:xfrm>
            <a:off x="6444208" y="2132856"/>
            <a:ext cx="38354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 b="1" dirty="0" smtClean="0"/>
              <a:t>НСК</a:t>
            </a:r>
            <a:endParaRPr lang="ru-RU" sz="800" b="1" dirty="0"/>
          </a:p>
        </p:txBody>
      </p:sp>
      <p:sp>
        <p:nvSpPr>
          <p:cNvPr id="72" name="TextBox 71"/>
          <p:cNvSpPr txBox="1"/>
          <p:nvPr/>
        </p:nvSpPr>
        <p:spPr>
          <a:xfrm>
            <a:off x="6444208" y="3717032"/>
            <a:ext cx="38354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 b="1" dirty="0" smtClean="0"/>
              <a:t>НСК</a:t>
            </a:r>
            <a:endParaRPr lang="ru-RU" sz="800" b="1" dirty="0"/>
          </a:p>
        </p:txBody>
      </p:sp>
      <p:sp>
        <p:nvSpPr>
          <p:cNvPr id="73" name="TextBox 72"/>
          <p:cNvSpPr txBox="1"/>
          <p:nvPr/>
        </p:nvSpPr>
        <p:spPr>
          <a:xfrm>
            <a:off x="6444208" y="5301208"/>
            <a:ext cx="38354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 b="1" dirty="0" smtClean="0"/>
              <a:t>НСК</a:t>
            </a:r>
            <a:endParaRPr lang="ru-RU" sz="800" b="1" dirty="0"/>
          </a:p>
        </p:txBody>
      </p:sp>
    </p:spTree>
    <p:extLst>
      <p:ext uri="{BB962C8B-B14F-4D97-AF65-F5344CB8AC3E}">
        <p14:creationId xmlns:p14="http://schemas.microsoft.com/office/powerpoint/2010/main" val="363497675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3235</TotalTime>
  <Words>282</Words>
  <Application>Microsoft Macintosh PowerPoint</Application>
  <PresentationFormat>Экран (4:3)</PresentationFormat>
  <Paragraphs>72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hemalabor</dc:creator>
  <cp:lastModifiedBy>Ильдар Бархатов</cp:lastModifiedBy>
  <cp:revision>20</cp:revision>
  <dcterms:created xsi:type="dcterms:W3CDTF">2016-12-01T11:06:02Z</dcterms:created>
  <dcterms:modified xsi:type="dcterms:W3CDTF">2016-12-09T10:49:16Z</dcterms:modified>
</cp:coreProperties>
</file>